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15"/>
  </p:notesMasterIdLst>
  <p:sldIdLst>
    <p:sldId id="256" r:id="rId2"/>
    <p:sldId id="374" r:id="rId3"/>
    <p:sldId id="375" r:id="rId4"/>
    <p:sldId id="376" r:id="rId5"/>
    <p:sldId id="377" r:id="rId6"/>
    <p:sldId id="378" r:id="rId7"/>
    <p:sldId id="379" r:id="rId8"/>
    <p:sldId id="380" r:id="rId9"/>
    <p:sldId id="381" r:id="rId10"/>
    <p:sldId id="382" r:id="rId11"/>
    <p:sldId id="383" r:id="rId12"/>
    <p:sldId id="384" r:id="rId13"/>
    <p:sldId id="373" r:id="rId14"/>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93" autoAdjust="0"/>
    <p:restoredTop sz="94660"/>
  </p:normalViewPr>
  <p:slideViewPr>
    <p:cSldViewPr>
      <p:cViewPr varScale="1">
        <p:scale>
          <a:sx n="79" d="100"/>
          <a:sy n="79" d="100"/>
        </p:scale>
        <p:origin x="-102" y="-252"/>
      </p:cViewPr>
      <p:guideLst>
        <p:guide orient="horz" pos="2160"/>
        <p:guide pos="2880"/>
      </p:guideLst>
    </p:cSldViewPr>
  </p:slideViewPr>
  <p:notesTextViewPr>
    <p:cViewPr>
      <p:scale>
        <a:sx n="100" d="100"/>
        <a:sy n="100" d="100"/>
      </p:scale>
      <p:origin x="0" y="0"/>
    </p:cViewPr>
  </p:notesTextViewPr>
  <p:notesViewPr>
    <p:cSldViewPr>
      <p:cViewPr varScale="1">
        <p:scale>
          <a:sx n="92" d="100"/>
          <a:sy n="92" d="100"/>
        </p:scale>
        <p:origin x="-3768"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4A6F3147-B3C0-4B2A-B964-AB106F786BE1}" type="datetimeFigureOut">
              <a:rPr lang="en-US"/>
              <a:pPr>
                <a:defRPr/>
              </a:pPr>
              <a:t>3/4/2014</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CA"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CA" noProof="0" smtClean="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1BF7B1FF-DFE5-4B27-8E0E-F1DDF2FB76BC}" type="slidenum">
              <a:rPr lang="en-CA"/>
              <a:pPr>
                <a:defRPr/>
              </a:pPr>
              <a:t>‹#›</a:t>
            </a:fld>
            <a:endParaRPr lang="en-CA"/>
          </a:p>
        </p:txBody>
      </p:sp>
    </p:spTree>
    <p:extLst>
      <p:ext uri="{BB962C8B-B14F-4D97-AF65-F5344CB8AC3E}">
        <p14:creationId xmlns:p14="http://schemas.microsoft.com/office/powerpoint/2010/main" val="307154805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p:spPr>
      </p:sp>
      <p:sp>
        <p:nvSpPr>
          <p:cNvPr id="501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CA" smtClean="0"/>
          </a:p>
        </p:txBody>
      </p:sp>
      <p:sp>
        <p:nvSpPr>
          <p:cNvPr id="71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E6226FB-55D5-4CAA-90EF-D8DC53E1A20F}" type="slidenum">
              <a:rPr lang="en-CA" smtClean="0"/>
              <a:pPr fontAlgn="base">
                <a:spcBef>
                  <a:spcPct val="0"/>
                </a:spcBef>
                <a:spcAft>
                  <a:spcPct val="0"/>
                </a:spcAft>
                <a:defRPr/>
              </a:pPr>
              <a:t>1</a:t>
            </a:fld>
            <a:endParaRPr lang="en-CA"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56077E70-7D75-4891-8059-21D28F9A43A6}" type="slidenum">
              <a:rPr lang="en-CA" smtClean="0"/>
              <a:pPr>
                <a:defRPr/>
              </a:pPr>
              <a:t>10</a:t>
            </a:fld>
            <a:endParaRPr lang="en-CA"/>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DDEDBC88-FE05-4A47-9C22-EE76E59A0793}" type="slidenum">
              <a:rPr lang="en-CA" smtClean="0"/>
              <a:pPr>
                <a:defRPr/>
              </a:pPr>
              <a:t>11</a:t>
            </a:fld>
            <a:endParaRPr lang="en-CA"/>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60590A51-BB7C-4302-8EC6-34AD1D580981}" type="slidenum">
              <a:rPr lang="en-CA" smtClean="0"/>
              <a:pPr>
                <a:defRPr/>
              </a:pPr>
              <a:t>12</a:t>
            </a:fld>
            <a:endParaRPr lang="en-CA"/>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89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CA" smtClean="0"/>
          </a:p>
        </p:txBody>
      </p:sp>
      <p:sp>
        <p:nvSpPr>
          <p:cNvPr id="4" name="Slide Number Placeholder 3"/>
          <p:cNvSpPr>
            <a:spLocks noGrp="1"/>
          </p:cNvSpPr>
          <p:nvPr>
            <p:ph type="sldNum" sz="quarter" idx="5"/>
          </p:nvPr>
        </p:nvSpPr>
        <p:spPr/>
        <p:txBody>
          <a:bodyPr/>
          <a:lstStyle/>
          <a:p>
            <a:pPr>
              <a:defRPr/>
            </a:pPr>
            <a:fld id="{C9719500-C45E-434A-BC8A-8FFFDCB8ACC3}" type="slidenum">
              <a:rPr lang="en-CA" smtClean="0"/>
              <a:pPr>
                <a:defRPr/>
              </a:pPr>
              <a:t>13</a:t>
            </a:fld>
            <a:endParaRPr lang="en-CA"/>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2B9FD4EE-50BE-47C5-B482-D6C2939C4D0C}" type="slidenum">
              <a:rPr lang="en-CA" smtClean="0"/>
              <a:pPr>
                <a:defRPr/>
              </a:pPr>
              <a:t>2</a:t>
            </a:fld>
            <a:endParaRPr lang="en-CA"/>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429B9563-6510-4858-B3F7-87D151025D32}" type="slidenum">
              <a:rPr lang="en-CA" smtClean="0"/>
              <a:pPr>
                <a:defRPr/>
              </a:pPr>
              <a:t>3</a:t>
            </a:fld>
            <a:endParaRPr lang="en-CA"/>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5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86243DBA-671B-496F-B047-A590F93292A7}" type="slidenum">
              <a:rPr lang="en-CA" smtClean="0"/>
              <a:pPr>
                <a:defRPr/>
              </a:pPr>
              <a:t>4</a:t>
            </a:fld>
            <a:endParaRPr lang="en-CA"/>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6E3C8042-4C3B-4292-AAE3-FCD13F6F6F03}" type="slidenum">
              <a:rPr lang="en-CA" smtClean="0"/>
              <a:pPr>
                <a:defRPr/>
              </a:pPr>
              <a:t>5</a:t>
            </a:fld>
            <a:endParaRPr lang="en-CA"/>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55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7C78DEE2-00B1-4EDE-B706-43B73EB38898}" type="slidenum">
              <a:rPr lang="en-CA" smtClean="0"/>
              <a:pPr>
                <a:defRPr/>
              </a:pPr>
              <a:t>6</a:t>
            </a:fld>
            <a:endParaRPr lang="en-CA"/>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DE6092EB-2B99-4AFF-8143-9186DCB33BF7}" type="slidenum">
              <a:rPr lang="en-CA" smtClean="0"/>
              <a:pPr>
                <a:defRPr/>
              </a:pPr>
              <a:t>7</a:t>
            </a:fld>
            <a:endParaRPr lang="en-CA"/>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6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C17D3ACC-330B-4A7D-B477-EDAEADDB524C}" type="slidenum">
              <a:rPr lang="en-CA" smtClean="0"/>
              <a:pPr>
                <a:defRPr/>
              </a:pPr>
              <a:t>8</a:t>
            </a:fld>
            <a:endParaRPr lang="en-CA"/>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62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CB267C15-3F16-466D-B7F4-D352E7C52E80}" type="slidenum">
              <a:rPr lang="en-CA" smtClean="0"/>
              <a:pPr>
                <a:defRPr/>
              </a:pPr>
              <a:t>9</a:t>
            </a:fld>
            <a:endParaRPr lang="en-CA"/>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defRPr sz="4000"/>
            </a:lvl1pPr>
          </a:lstStyle>
          <a:p>
            <a:r>
              <a:rPr lang="en-US" dirty="0" smtClean="0"/>
              <a:t>Click to edit Master title style</a:t>
            </a:r>
            <a:endParaRPr lang="en-CA" dirty="0"/>
          </a:p>
        </p:txBody>
      </p:sp>
      <p:sp>
        <p:nvSpPr>
          <p:cNvPr id="6" name="Text Box 14"/>
          <p:cNvSpPr txBox="1">
            <a:spLocks noChangeArrowheads="1"/>
          </p:cNvSpPr>
          <p:nvPr userDrawn="1"/>
        </p:nvSpPr>
        <p:spPr bwMode="auto">
          <a:xfrm>
            <a:off x="3779838" y="260350"/>
            <a:ext cx="5040312" cy="400050"/>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2000" dirty="0">
                <a:solidFill>
                  <a:schemeClr val="bg1"/>
                </a:solidFill>
                <a:latin typeface="Arial" pitchFamily="34" charset="0"/>
                <a:cs typeface="Arial" pitchFamily="34" charset="0"/>
              </a:rPr>
              <a:t>ECE 250 </a:t>
            </a:r>
            <a:r>
              <a:rPr lang="en-US" sz="2000" i="1" dirty="0">
                <a:solidFill>
                  <a:schemeClr val="bg1"/>
                </a:solidFill>
                <a:latin typeface="Arial" pitchFamily="34" charset="0"/>
                <a:cs typeface="Arial" pitchFamily="34" charset="0"/>
              </a:rPr>
              <a:t>Algorithms and Data Structures</a:t>
            </a:r>
          </a:p>
        </p:txBody>
      </p:sp>
      <p:sp>
        <p:nvSpPr>
          <p:cNvPr id="7" name="Text Box 14"/>
          <p:cNvSpPr txBox="1">
            <a:spLocks noChangeArrowheads="1"/>
          </p:cNvSpPr>
          <p:nvPr userDrawn="1"/>
        </p:nvSpPr>
        <p:spPr bwMode="auto">
          <a:xfrm>
            <a:off x="5472113" y="4365625"/>
            <a:ext cx="3671887" cy="2270125"/>
          </a:xfrm>
          <a:prstGeom prst="rect">
            <a:avLst/>
          </a:prstGeom>
          <a:noFill/>
          <a:ln w="9525">
            <a:noFill/>
            <a:miter lim="800000"/>
            <a:headEnd/>
            <a:tailEnd/>
          </a:ln>
          <a:effectLst>
            <a:outerShdw blurRad="50800" dist="25400" dir="2700000" algn="tl" rotWithShape="0">
              <a:prstClr val="black"/>
            </a:outerShdw>
          </a:effectLst>
        </p:spPr>
        <p:txBody>
          <a:bodyPr>
            <a:spAutoFit/>
          </a:bodyPr>
          <a:lstStyle/>
          <a:p>
            <a:pPr defTabSz="457200">
              <a:spcBef>
                <a:spcPct val="20000"/>
              </a:spcBef>
              <a:defRPr/>
            </a:pPr>
            <a:r>
              <a:rPr lang="en-US" sz="1200" b="1" kern="0" dirty="0">
                <a:solidFill>
                  <a:srgbClr val="FFFFFF"/>
                </a:solidFill>
                <a:latin typeface="Arial" pitchFamily="34" charset="0"/>
                <a:ea typeface="ＭＳ Ｐゴシック" charset="-128"/>
                <a:cs typeface="Arial" pitchFamily="34" charset="0"/>
              </a:rPr>
              <a:t>Douglas Wilhelm Harder, </a:t>
            </a:r>
            <a:r>
              <a:rPr lang="en-US" sz="1200" b="1" kern="0" dirty="0" err="1">
                <a:solidFill>
                  <a:srgbClr val="FFFFFF"/>
                </a:solidFill>
                <a:latin typeface="Arial" pitchFamily="34" charset="0"/>
                <a:ea typeface="ＭＳ Ｐゴシック" charset="-128"/>
                <a:cs typeface="Arial" pitchFamily="34" charset="0"/>
              </a:rPr>
              <a:t>M.Math</a:t>
            </a:r>
            <a:r>
              <a:rPr lang="en-US" sz="1200" b="1" kern="0" dirty="0">
                <a:solidFill>
                  <a:srgbClr val="FFFFFF"/>
                </a:solidFill>
                <a:latin typeface="Arial" pitchFamily="34" charset="0"/>
                <a:ea typeface="ＭＳ Ｐゴシック" charset="-128"/>
                <a:cs typeface="Arial" pitchFamily="34" charset="0"/>
              </a:rPr>
              <a:t>. LEL</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Department of Electrical and Computer Engineering</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University of Waterloo</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Waterloo, Ontario, Canada</a:t>
            </a:r>
          </a:p>
          <a:p>
            <a:pPr defTabSz="457200">
              <a:spcBef>
                <a:spcPct val="20000"/>
              </a:spcBef>
              <a:defRPr/>
            </a:pPr>
            <a:endParaRPr lang="en-US" sz="1100" kern="0" dirty="0">
              <a:solidFill>
                <a:srgbClr val="FFFFFF"/>
              </a:solidFill>
              <a:latin typeface="Arial" pitchFamily="34" charset="0"/>
              <a:ea typeface="ＭＳ Ｐゴシック" charset="-128"/>
              <a:cs typeface="Arial" pitchFamily="34" charset="0"/>
            </a:endParaRP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ece.uwaterloo.ca</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dwharder@alumni.uwaterloo.ca</a:t>
            </a:r>
          </a:p>
          <a:p>
            <a:pPr defTabSz="457200">
              <a:spcBef>
                <a:spcPct val="20000"/>
              </a:spcBef>
              <a:defRPr/>
            </a:pPr>
            <a:endParaRPr lang="en-CA" sz="900" dirty="0">
              <a:solidFill>
                <a:srgbClr val="FFFFFF"/>
              </a:solidFill>
              <a:latin typeface="Arial"/>
              <a:ea typeface="ＭＳ Ｐゴシック" charset="-128"/>
            </a:endParaRPr>
          </a:p>
          <a:p>
            <a:pPr defTabSz="457200">
              <a:spcBef>
                <a:spcPct val="20000"/>
              </a:spcBef>
              <a:defRPr/>
            </a:pPr>
            <a:r>
              <a:rPr lang="en-CA" sz="900" dirty="0">
                <a:solidFill>
                  <a:srgbClr val="FFFFFF"/>
                </a:solidFill>
                <a:latin typeface="Arial"/>
                <a:ea typeface="ＭＳ Ｐゴシック" charset="-128"/>
              </a:rPr>
              <a:t>© 2006-2013 by Douglas Wilhelm Harder.  Some rights reserved.</a:t>
            </a:r>
            <a:endParaRPr lang="en-US" sz="900" kern="0" dirty="0">
              <a:solidFill>
                <a:srgbClr val="FFFFFF"/>
              </a:solidFill>
              <a:latin typeface="Arial" pitchFamily="34" charset="0"/>
              <a:ea typeface="ＭＳ Ｐゴシック" charset="-128"/>
              <a:cs typeface="Arial" pitchFamily="34" charset="0"/>
            </a:endParaRPr>
          </a:p>
          <a:p>
            <a:pPr defTabSz="457200">
              <a:spcBef>
                <a:spcPct val="20000"/>
              </a:spcBef>
              <a:defRPr/>
            </a:pPr>
            <a:endParaRPr lang="en-CA" sz="2400" dirty="0">
              <a:solidFill>
                <a:srgbClr val="FFFFFF"/>
              </a:solidFill>
              <a:latin typeface="Arial"/>
              <a:ea typeface="ＭＳ Ｐゴシック" charset="-128"/>
            </a:endParaRPr>
          </a:p>
        </p:txBody>
      </p:sp>
      <p:pic>
        <p:nvPicPr>
          <p:cNvPr id="5" name="Picture 2" descr="C:\Users\dwharder\Desktop\cc.png"/>
          <p:cNvPicPr>
            <a:picLocks noChangeAspect="1" noChangeArrowheads="1"/>
          </p:cNvPicPr>
          <p:nvPr userDrawn="1"/>
        </p:nvPicPr>
        <p:blipFill>
          <a:blip r:embed="rId3" cstate="print"/>
          <a:srcRect/>
          <a:stretch>
            <a:fillRect/>
          </a:stretch>
        </p:blipFill>
        <p:spPr bwMode="auto">
          <a:xfrm>
            <a:off x="8297863" y="6373813"/>
            <a:ext cx="679450" cy="330200"/>
          </a:xfrm>
          <a:prstGeom prst="rect">
            <a:avLst/>
          </a:prstGeom>
          <a:noFill/>
          <a:ln w="9525">
            <a:noFill/>
            <a:miter lim="800000"/>
            <a:headEnd/>
            <a:tailEnd/>
          </a:ln>
        </p:spPr>
      </p:pic>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6" name="TextBox 5"/>
          <p:cNvSpPr txBox="1"/>
          <p:nvPr userDrawn="1"/>
        </p:nvSpPr>
        <p:spPr>
          <a:xfrm>
            <a:off x="8493125" y="387350"/>
            <a:ext cx="400050" cy="304800"/>
          </a:xfrm>
          <a:prstGeom prst="rect">
            <a:avLst/>
          </a:prstGeom>
          <a:noFill/>
        </p:spPr>
        <p:txBody>
          <a:bodyPr wrap="none">
            <a:spAutoFit/>
          </a:bodyPr>
          <a:lstStyle/>
          <a:p>
            <a:pPr algn="r">
              <a:defRPr/>
            </a:pPr>
            <a:fld id="{CB04C21C-B0BC-4588-B282-CC300FAFEEC9}" type="slidenum">
              <a:rPr lang="en-CA" sz="1400">
                <a:solidFill>
                  <a:schemeClr val="tx1">
                    <a:lumMod val="50000"/>
                    <a:lumOff val="50000"/>
                  </a:schemeClr>
                </a:solidFill>
              </a:rPr>
              <a:pPr algn="r">
                <a:defRPr/>
              </a:pPr>
              <a:t>‹#›</a:t>
            </a:fld>
            <a:endParaRPr lang="en-CA" sz="1400">
              <a:solidFill>
                <a:schemeClr val="tx1">
                  <a:lumMod val="50000"/>
                  <a:lumOff val="50000"/>
                </a:schemeClr>
              </a:solidFill>
            </a:endParaRPr>
          </a:p>
        </p:txBody>
      </p:sp>
      <p:sp>
        <p:nvSpPr>
          <p:cNvPr id="7" name="Footer Placeholder 4"/>
          <p:cNvSpPr txBox="1">
            <a:spLocks/>
          </p:cNvSpPr>
          <p:nvPr userDrawn="1"/>
        </p:nvSpPr>
        <p:spPr>
          <a:xfrm>
            <a:off x="2916238" y="111125"/>
            <a:ext cx="5832475" cy="365125"/>
          </a:xfrm>
          <a:prstGeom prst="rect">
            <a:avLst/>
          </a:prstGeom>
        </p:spPr>
        <p:txBody>
          <a:bodyPr/>
          <a:lstStyle>
            <a:lvl1pPr algn="ctr" fontAlgn="auto">
              <a:spcBef>
                <a:spcPts val="0"/>
              </a:spcBef>
              <a:spcAft>
                <a:spcPts val="0"/>
              </a:spcAft>
              <a:defRPr sz="1600">
                <a:solidFill>
                  <a:schemeClr val="tx1">
                    <a:lumMod val="50000"/>
                    <a:lumOff val="50000"/>
                  </a:schemeClr>
                </a:solidFill>
                <a:latin typeface="+mn-lt"/>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600" b="0" i="0" u="none" strike="noStrike" kern="1200" cap="none" spc="0" normalizeH="0" baseline="0" noProof="0" dirty="0" smtClean="0">
                <a:ln>
                  <a:noFill/>
                </a:ln>
                <a:solidFill>
                  <a:schemeClr val="tx1">
                    <a:lumMod val="50000"/>
                    <a:lumOff val="50000"/>
                  </a:schemeClr>
                </a:solidFill>
                <a:effectLst/>
                <a:uLnTx/>
                <a:uFillTx/>
                <a:latin typeface="+mn-lt"/>
                <a:ea typeface="+mn-ea"/>
                <a:cs typeface="+mn-cs"/>
              </a:rPr>
              <a:t>Open addressing</a:t>
            </a:r>
            <a:endParaRPr kumimoji="0" lang="en-CA" sz="1600" b="0" i="0" u="none" strike="noStrike" kern="1200" cap="none" spc="0" normalizeH="0" baseline="0" noProof="0" dirty="0">
              <a:ln>
                <a:noFill/>
              </a:ln>
              <a:solidFill>
                <a:schemeClr val="tx1">
                  <a:lumMod val="50000"/>
                  <a:lumOff val="50000"/>
                </a:schemeClr>
              </a:solidFill>
              <a:effectLst/>
              <a:uLnTx/>
              <a:uFillTx/>
              <a:latin typeface="+mn-lt"/>
              <a:ea typeface="+mn-ea"/>
              <a:cs typeface="+mn-cs"/>
            </a:endParaRPr>
          </a:p>
        </p:txBody>
      </p:sp>
      <p:sp>
        <p:nvSpPr>
          <p:cNvPr id="2" name="Title 1"/>
          <p:cNvSpPr>
            <a:spLocks noGrp="1"/>
          </p:cNvSpPr>
          <p:nvPr>
            <p:ph type="title"/>
          </p:nvPr>
        </p:nvSpPr>
        <p:spPr/>
        <p:txBody>
          <a:bodyPr>
            <a:normAutofit/>
          </a:bodyPr>
          <a:lstStyle>
            <a:lvl1pPr>
              <a:defRPr sz="2800"/>
            </a:lvl1pPr>
          </a:lstStyle>
          <a:p>
            <a:r>
              <a:rPr lang="en-US" dirty="0" smtClean="0"/>
              <a:t>Click to edit Master title style</a:t>
            </a:r>
            <a:endParaRPr lang="en-CA" dirty="0"/>
          </a:p>
        </p:txBody>
      </p:sp>
      <p:sp>
        <p:nvSpPr>
          <p:cNvPr id="3" name="Content Placeholder 2"/>
          <p:cNvSpPr>
            <a:spLocks noGrp="1"/>
          </p:cNvSpPr>
          <p:nvPr>
            <p:ph idx="1"/>
          </p:nvPr>
        </p:nvSpPr>
        <p:spPr/>
        <p:txBody>
          <a:bodyPr>
            <a:normAutofit/>
          </a:bodyPr>
          <a:lstStyle>
            <a:lvl1pPr>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cstate="print">
            <a:lum/>
          </a:blip>
          <a:srcRect/>
          <a:stretch>
            <a:fillRect/>
          </a:stretch>
        </a:blipFill>
        <a:effectLst/>
      </p:bgPr>
    </p:bg>
    <p:spTree>
      <p:nvGrpSpPr>
        <p:cNvPr id="1" name=""/>
        <p:cNvGrpSpPr/>
        <p:nvPr/>
      </p:nvGrpSpPr>
      <p:grpSpPr>
        <a:xfrm>
          <a:off x="0" y="0"/>
          <a:ext cx="0" cy="0"/>
          <a:chOff x="0" y="0"/>
          <a:chExt cx="0" cy="0"/>
        </a:xfrm>
      </p:grpSpPr>
      <p:sp>
        <p:nvSpPr>
          <p:cNvPr id="3174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CA" smtClean="0"/>
          </a:p>
        </p:txBody>
      </p:sp>
      <p:sp>
        <p:nvSpPr>
          <p:cNvPr id="3174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endParaRPr lang="en-CA"/>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Lst>
  <p:timing>
    <p:tnLst>
      <p:par>
        <p:cTn id="1" dur="indefinite" restart="never" nodeType="tmRoot"/>
      </p:par>
    </p:tnLst>
  </p:timing>
  <p:hf hdr="0" ftr="0" dt="0"/>
  <p:txStyles>
    <p:titleStyle>
      <a:lvl1pPr algn="ctr" rtl="0" eaLnBrk="0" fontAlgn="base" hangingPunct="0">
        <a:spcBef>
          <a:spcPct val="0"/>
        </a:spcBef>
        <a:spcAft>
          <a:spcPct val="0"/>
        </a:spcAft>
        <a:defRPr sz="2800" kern="1200">
          <a:solidFill>
            <a:schemeClr val="tx1"/>
          </a:solidFill>
          <a:latin typeface="Arial" pitchFamily="34" charset="0"/>
          <a:ea typeface="+mj-ea"/>
          <a:cs typeface="Arial" pitchFamily="34" charset="0"/>
        </a:defRPr>
      </a:lvl1pPr>
      <a:lvl2pPr algn="ctr" rtl="0" eaLnBrk="0" fontAlgn="base" hangingPunct="0">
        <a:spcBef>
          <a:spcPct val="0"/>
        </a:spcBef>
        <a:spcAft>
          <a:spcPct val="0"/>
        </a:spcAft>
        <a:defRPr sz="2800">
          <a:solidFill>
            <a:schemeClr val="tx1"/>
          </a:solidFill>
          <a:latin typeface="Arial" charset="0"/>
          <a:cs typeface="Arial" charset="0"/>
        </a:defRPr>
      </a:lvl2pPr>
      <a:lvl3pPr algn="ctr" rtl="0" eaLnBrk="0" fontAlgn="base" hangingPunct="0">
        <a:spcBef>
          <a:spcPct val="0"/>
        </a:spcBef>
        <a:spcAft>
          <a:spcPct val="0"/>
        </a:spcAft>
        <a:defRPr sz="2800">
          <a:solidFill>
            <a:schemeClr val="tx1"/>
          </a:solidFill>
          <a:latin typeface="Arial" charset="0"/>
          <a:cs typeface="Arial" charset="0"/>
        </a:defRPr>
      </a:lvl3pPr>
      <a:lvl4pPr algn="ctr" rtl="0" eaLnBrk="0" fontAlgn="base" hangingPunct="0">
        <a:spcBef>
          <a:spcPct val="0"/>
        </a:spcBef>
        <a:spcAft>
          <a:spcPct val="0"/>
        </a:spcAft>
        <a:defRPr sz="2800">
          <a:solidFill>
            <a:schemeClr val="tx1"/>
          </a:solidFill>
          <a:latin typeface="Arial" charset="0"/>
          <a:cs typeface="Arial" charset="0"/>
        </a:defRPr>
      </a:lvl4pPr>
      <a:lvl5pPr algn="ctr" rtl="0" eaLnBrk="0" fontAlgn="base" hangingPunct="0">
        <a:spcBef>
          <a:spcPct val="0"/>
        </a:spcBef>
        <a:spcAft>
          <a:spcPct val="0"/>
        </a:spcAft>
        <a:defRPr sz="2800">
          <a:solidFill>
            <a:schemeClr val="tx1"/>
          </a:solidFill>
          <a:latin typeface="Arial" charset="0"/>
          <a:cs typeface="Arial"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16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4"/>
          <p:cNvSpPr txBox="1">
            <a:spLocks noChangeArrowheads="1"/>
          </p:cNvSpPr>
          <p:nvPr/>
        </p:nvSpPr>
        <p:spPr bwMode="auto">
          <a:xfrm>
            <a:off x="755650" y="2558504"/>
            <a:ext cx="7199313" cy="769441"/>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CA" sz="4400" dirty="0" smtClean="0">
                <a:solidFill>
                  <a:schemeClr val="bg1"/>
                </a:solidFill>
                <a:latin typeface="Arial" pitchFamily="34" charset="0"/>
                <a:cs typeface="Arial" pitchFamily="34" charset="0"/>
              </a:rPr>
              <a:t>Open addressing</a:t>
            </a:r>
            <a:endParaRPr lang="en-US" sz="44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CA" altLang="en-US" smtClean="0">
                <a:latin typeface="Arial" charset="0"/>
                <a:cs typeface="Arial" charset="0"/>
              </a:rPr>
              <a:t>Open Addressing</a:t>
            </a:r>
          </a:p>
        </p:txBody>
      </p:sp>
      <p:sp>
        <p:nvSpPr>
          <p:cNvPr id="13315" name="Content Placeholder 2"/>
          <p:cNvSpPr>
            <a:spLocks noGrp="1"/>
          </p:cNvSpPr>
          <p:nvPr>
            <p:ph idx="1"/>
          </p:nvPr>
        </p:nvSpPr>
        <p:spPr/>
        <p:txBody>
          <a:bodyPr/>
          <a:lstStyle/>
          <a:p>
            <a:pPr>
              <a:buFont typeface="Arial" charset="0"/>
              <a:buNone/>
            </a:pPr>
            <a:r>
              <a:rPr lang="en-CA" altLang="en-US" smtClean="0">
                <a:latin typeface="Arial" charset="0"/>
                <a:cs typeface="Arial" charset="0"/>
              </a:rPr>
              <a:t>	Recall, however, that our goal is </a:t>
            </a:r>
            <a:r>
              <a:rPr lang="en-CA" altLang="en-US" smtClean="0">
                <a:latin typeface="Symbol" pitchFamily="18" charset="2"/>
                <a:cs typeface="Arial" charset="0"/>
              </a:rPr>
              <a:t>Q</a:t>
            </a:r>
            <a:r>
              <a:rPr lang="en-CA" altLang="en-US" smtClean="0">
                <a:latin typeface="Times New Roman" pitchFamily="18" charset="0"/>
                <a:cs typeface="Times New Roman" pitchFamily="18" charset="0"/>
              </a:rPr>
              <a:t>(1)</a:t>
            </a:r>
            <a:r>
              <a:rPr lang="en-CA" altLang="en-US" smtClean="0">
                <a:latin typeface="Arial" charset="0"/>
                <a:cs typeface="Arial" charset="0"/>
              </a:rPr>
              <a:t> access times</a:t>
            </a:r>
          </a:p>
          <a:p>
            <a:pPr lvl="1"/>
            <a:r>
              <a:rPr lang="en-CA" altLang="en-US" smtClean="0">
                <a:latin typeface="Arial" charset="0"/>
                <a:cs typeface="Arial" charset="0"/>
              </a:rPr>
              <a:t>We cannot, on average, be forced to access too many bins</a:t>
            </a:r>
            <a:endParaRPr lang="en-CA" altLang="en-US" smtClean="0">
              <a:latin typeface="Times New Roman" pitchFamily="18" charset="0"/>
              <a:cs typeface="Times New Roman" pitchFamily="18" charset="0"/>
            </a:endParaRPr>
          </a:p>
        </p:txBody>
      </p:sp>
      <p:pic>
        <p:nvPicPr>
          <p:cNvPr id="13316" name="Picture 2" descr="C:\Users\dwharder\Desktop\bx.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6700" y="3068638"/>
            <a:ext cx="3530600" cy="719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704621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r>
              <a:rPr lang="en-CA" altLang="en-US" smtClean="0">
                <a:latin typeface="Arial" charset="0"/>
                <a:cs typeface="Arial" charset="0"/>
              </a:rPr>
              <a:t>Open Addressing</a:t>
            </a:r>
          </a:p>
        </p:txBody>
      </p:sp>
      <p:sp>
        <p:nvSpPr>
          <p:cNvPr id="14339" name="Content Placeholder 2"/>
          <p:cNvSpPr>
            <a:spLocks noGrp="1"/>
          </p:cNvSpPr>
          <p:nvPr>
            <p:ph idx="1"/>
          </p:nvPr>
        </p:nvSpPr>
        <p:spPr/>
        <p:txBody>
          <a:bodyPr/>
          <a:lstStyle/>
          <a:p>
            <a:pPr>
              <a:buFont typeface="Arial" charset="0"/>
              <a:buNone/>
            </a:pPr>
            <a:r>
              <a:rPr lang="en-CA" altLang="en-US" smtClean="0">
                <a:latin typeface="Arial" charset="0"/>
                <a:cs typeface="Arial" charset="0"/>
              </a:rPr>
              <a:t>	There are numerous strategies for defining the order in which the bins should be searched:</a:t>
            </a:r>
          </a:p>
          <a:p>
            <a:pPr lvl="1"/>
            <a:r>
              <a:rPr lang="en-CA" altLang="en-US" smtClean="0">
                <a:latin typeface="Arial" charset="0"/>
                <a:cs typeface="Arial" charset="0"/>
              </a:rPr>
              <a:t>Linear probing</a:t>
            </a:r>
          </a:p>
          <a:p>
            <a:pPr lvl="1"/>
            <a:r>
              <a:rPr lang="en-CA" altLang="en-US" smtClean="0">
                <a:latin typeface="Arial" charset="0"/>
                <a:cs typeface="Arial" charset="0"/>
              </a:rPr>
              <a:t>Quadratic probing</a:t>
            </a:r>
          </a:p>
          <a:p>
            <a:pPr lvl="1"/>
            <a:r>
              <a:rPr lang="en-CA" altLang="en-US" smtClean="0">
                <a:latin typeface="Arial" charset="0"/>
                <a:cs typeface="Arial" charset="0"/>
              </a:rPr>
              <a:t>Double hashing</a:t>
            </a:r>
          </a:p>
          <a:p>
            <a:pPr>
              <a:buFont typeface="Arial" charset="0"/>
              <a:buNone/>
            </a:pPr>
            <a:endParaRPr lang="en-CA" altLang="en-US" smtClean="0">
              <a:latin typeface="Arial" charset="0"/>
              <a:cs typeface="Arial" charset="0"/>
            </a:endParaRPr>
          </a:p>
          <a:p>
            <a:pPr>
              <a:buFont typeface="Arial" charset="0"/>
              <a:buNone/>
            </a:pPr>
            <a:r>
              <a:rPr lang="en-CA" altLang="en-US" smtClean="0">
                <a:latin typeface="Arial" charset="0"/>
                <a:cs typeface="Arial" charset="0"/>
              </a:rPr>
              <a:t>	There are many alternate strategies, as well:</a:t>
            </a:r>
          </a:p>
          <a:p>
            <a:pPr lvl="1"/>
            <a:r>
              <a:rPr lang="en-CA" altLang="en-US" smtClean="0">
                <a:latin typeface="Arial" charset="0"/>
                <a:cs typeface="Arial" charset="0"/>
              </a:rPr>
              <a:t>Last come, first served</a:t>
            </a:r>
          </a:p>
          <a:p>
            <a:pPr lvl="2"/>
            <a:r>
              <a:rPr lang="en-CA" altLang="en-US" smtClean="0">
                <a:latin typeface="Arial" charset="0"/>
                <a:cs typeface="Arial" charset="0"/>
              </a:rPr>
              <a:t>Always place the object into the bin moving what may be there already</a:t>
            </a:r>
          </a:p>
          <a:p>
            <a:pPr lvl="1"/>
            <a:r>
              <a:rPr lang="en-CA" altLang="en-US" smtClean="0">
                <a:latin typeface="Arial" charset="0"/>
                <a:cs typeface="Arial" charset="0"/>
              </a:rPr>
              <a:t>Cuckoo hashing</a:t>
            </a:r>
          </a:p>
          <a:p>
            <a:pPr lvl="1"/>
            <a:endParaRPr lang="en-CA" altLang="en-US" smtClean="0">
              <a:latin typeface="Times New Roman" pitchFamily="18" charset="0"/>
              <a:cs typeface="Times New Roman" pitchFamily="18" charset="0"/>
            </a:endParaRPr>
          </a:p>
        </p:txBody>
      </p:sp>
    </p:spTree>
    <p:extLst>
      <p:ext uri="{BB962C8B-B14F-4D97-AF65-F5344CB8AC3E}">
        <p14:creationId xmlns:p14="http://schemas.microsoft.com/office/powerpoint/2010/main" val="97606046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r>
              <a:rPr lang="en-US" altLang="en-US" smtClean="0">
                <a:latin typeface="Arial" charset="0"/>
                <a:cs typeface="Arial" charset="0"/>
              </a:rPr>
              <a:t>Summary</a:t>
            </a:r>
          </a:p>
        </p:txBody>
      </p:sp>
      <p:sp>
        <p:nvSpPr>
          <p:cNvPr id="15363"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This short topic introduces the concept of open addressing</a:t>
            </a:r>
          </a:p>
          <a:p>
            <a:pPr lvl="1"/>
            <a:r>
              <a:rPr lang="en-US" altLang="en-US" smtClean="0">
                <a:latin typeface="Arial" charset="0"/>
                <a:cs typeface="Arial" charset="0"/>
              </a:rPr>
              <a:t>Use a predefined sequence of bins which should be searched</a:t>
            </a:r>
          </a:p>
          <a:p>
            <a:pPr lvl="1"/>
            <a:r>
              <a:rPr lang="en-US" altLang="en-US" smtClean="0">
                <a:latin typeface="Arial" charset="0"/>
                <a:cs typeface="Arial" charset="0"/>
              </a:rPr>
              <a:t>We need a fast rule that can be easily followed</a:t>
            </a:r>
          </a:p>
          <a:p>
            <a:pPr lvl="1"/>
            <a:r>
              <a:rPr lang="en-US" altLang="en-US" smtClean="0">
                <a:latin typeface="Arial" charset="0"/>
                <a:cs typeface="Arial" charset="0"/>
              </a:rPr>
              <a:t>We must ensure that we are not making too many searches</a:t>
            </a:r>
          </a:p>
          <a:p>
            <a:pPr lvl="1"/>
            <a:r>
              <a:rPr lang="en-US" altLang="en-US" smtClean="0">
                <a:latin typeface="Arial" charset="0"/>
                <a:cs typeface="Arial" charset="0"/>
              </a:rPr>
              <a:t>The load factor will never be greater than one</a:t>
            </a:r>
          </a:p>
        </p:txBody>
      </p:sp>
    </p:spTree>
    <p:extLst>
      <p:ext uri="{BB962C8B-B14F-4D97-AF65-F5344CB8AC3E}">
        <p14:creationId xmlns:p14="http://schemas.microsoft.com/office/powerpoint/2010/main" val="4124385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dirty="0" smtClean="0">
                <a:latin typeface="Arial" charset="0"/>
                <a:cs typeface="Arial" charset="0"/>
              </a:rPr>
              <a:t>References</a:t>
            </a:r>
          </a:p>
        </p:txBody>
      </p:sp>
      <p:sp>
        <p:nvSpPr>
          <p:cNvPr id="20483" name="Rectangle 3"/>
          <p:cNvSpPr>
            <a:spLocks noGrp="1" noChangeArrowheads="1"/>
          </p:cNvSpPr>
          <p:nvPr>
            <p:ph type="body" idx="1"/>
          </p:nvPr>
        </p:nvSpPr>
        <p:spPr/>
        <p:txBody>
          <a:bodyPr/>
          <a:lstStyle/>
          <a:p>
            <a:pPr marL="533400" indent="-533400">
              <a:buNone/>
              <a:defRPr/>
            </a:pPr>
            <a:r>
              <a:rPr lang="en-US" sz="1400" dirty="0" smtClean="0">
                <a:latin typeface="Arial" charset="0"/>
                <a:cs typeface="Arial" charset="0"/>
              </a:rPr>
              <a:t>	Wikipedia, </a:t>
            </a:r>
            <a:r>
              <a:rPr lang="en-US" sz="1400" dirty="0">
                <a:latin typeface="Arial" charset="0"/>
                <a:cs typeface="Arial" charset="0"/>
              </a:rPr>
              <a:t>http://</a:t>
            </a:r>
            <a:r>
              <a:rPr lang="en-US" sz="1400" dirty="0">
                <a:latin typeface="Arial" charset="0"/>
                <a:cs typeface="Arial" charset="0"/>
              </a:rPr>
              <a:t>en.wikipedia.org/wiki/Hash_function</a:t>
            </a:r>
            <a:r>
              <a:rPr lang="en-US" sz="1400" dirty="0" smtClean="0">
                <a:latin typeface="Arial" charset="0"/>
                <a:cs typeface="Arial" charset="0"/>
              </a:rPr>
              <a:t/>
            </a:r>
            <a:br>
              <a:rPr lang="en-US" sz="1400" dirty="0" smtClean="0">
                <a:latin typeface="Arial" charset="0"/>
                <a:cs typeface="Arial" charset="0"/>
              </a:rPr>
            </a:br>
            <a:r>
              <a:rPr lang="en-US" sz="1400" dirty="0" smtClean="0">
                <a:latin typeface="Arial" charset="0"/>
                <a:cs typeface="Arial" charset="0"/>
              </a:rPr>
              <a:t>	</a:t>
            </a:r>
          </a:p>
          <a:p>
            <a:pPr marL="533400" indent="-533400">
              <a:buNone/>
            </a:pPr>
            <a:r>
              <a:rPr lang="en-US" altLang="en-US" sz="1400" dirty="0">
                <a:latin typeface="Arial" charset="0"/>
                <a:cs typeface="Arial" charset="0"/>
              </a:rPr>
              <a:t>[1]	</a:t>
            </a:r>
            <a:r>
              <a:rPr lang="en-US" altLang="en-US" sz="1400" dirty="0" err="1">
                <a:latin typeface="Arial" charset="0"/>
                <a:cs typeface="Arial" charset="0"/>
              </a:rPr>
              <a:t>Cormen</a:t>
            </a:r>
            <a:r>
              <a:rPr lang="en-US" altLang="en-US" sz="1400" dirty="0">
                <a:latin typeface="Arial" charset="0"/>
                <a:cs typeface="Arial" charset="0"/>
              </a:rPr>
              <a:t>, </a:t>
            </a:r>
            <a:r>
              <a:rPr lang="en-US" altLang="en-US" sz="1400" dirty="0" err="1">
                <a:latin typeface="Arial" charset="0"/>
                <a:cs typeface="Arial" charset="0"/>
              </a:rPr>
              <a:t>Leiserson</a:t>
            </a:r>
            <a:r>
              <a:rPr lang="en-US" altLang="en-US" sz="1400" dirty="0">
                <a:latin typeface="Arial" charset="0"/>
                <a:cs typeface="Arial" charset="0"/>
              </a:rPr>
              <a:t>, and </a:t>
            </a:r>
            <a:r>
              <a:rPr lang="en-US" altLang="en-US" sz="1400" dirty="0" err="1">
                <a:latin typeface="Arial" charset="0"/>
                <a:cs typeface="Arial" charset="0"/>
              </a:rPr>
              <a:t>Rivest</a:t>
            </a:r>
            <a:r>
              <a:rPr lang="en-US" altLang="en-US" sz="1400" dirty="0">
                <a:latin typeface="Arial" charset="0"/>
                <a:cs typeface="Arial" charset="0"/>
              </a:rPr>
              <a:t>, </a:t>
            </a:r>
            <a:r>
              <a:rPr lang="en-US" altLang="en-US" sz="1400" i="1" dirty="0">
                <a:latin typeface="Arial" charset="0"/>
                <a:cs typeface="Arial" charset="0"/>
              </a:rPr>
              <a:t>Introduction to Algorithms</a:t>
            </a:r>
            <a:r>
              <a:rPr lang="en-US" altLang="en-US" sz="1400" dirty="0">
                <a:latin typeface="Arial" charset="0"/>
                <a:cs typeface="Arial" charset="0"/>
              </a:rPr>
              <a:t>, McGraw Hill, </a:t>
            </a:r>
            <a:r>
              <a:rPr lang="en-US" altLang="en-US" sz="1400" dirty="0" smtClean="0">
                <a:latin typeface="Arial" charset="0"/>
                <a:cs typeface="Arial" charset="0"/>
              </a:rPr>
              <a:t>1990.</a:t>
            </a:r>
          </a:p>
          <a:p>
            <a:pPr marL="533400" indent="-533400">
              <a:buNone/>
            </a:pPr>
            <a:r>
              <a:rPr lang="en-US" altLang="en-US" sz="1400" dirty="0" smtClean="0">
                <a:latin typeface="Arial" charset="0"/>
                <a:cs typeface="Arial" charset="0"/>
              </a:rPr>
              <a:t>[2</a:t>
            </a:r>
            <a:r>
              <a:rPr lang="en-US" altLang="en-US" sz="1400" dirty="0">
                <a:latin typeface="Arial" charset="0"/>
                <a:cs typeface="Arial" charset="0"/>
              </a:rPr>
              <a:t>]	Weiss, Data Structures and Algorithm Analysis in C++, 3</a:t>
            </a:r>
            <a:r>
              <a:rPr lang="en-US" altLang="en-US" sz="1400" baseline="30000" dirty="0">
                <a:latin typeface="Arial" charset="0"/>
                <a:cs typeface="Arial" charset="0"/>
              </a:rPr>
              <a:t>rd</a:t>
            </a:r>
            <a:r>
              <a:rPr lang="en-US" altLang="en-US" sz="1400" dirty="0">
                <a:latin typeface="Arial" charset="0"/>
                <a:cs typeface="Arial" charset="0"/>
              </a:rPr>
              <a:t> Ed., Addison </a:t>
            </a:r>
            <a:r>
              <a:rPr lang="en-US" altLang="en-US" sz="1400" dirty="0" smtClean="0">
                <a:latin typeface="Arial" charset="0"/>
                <a:cs typeface="Arial" charset="0"/>
              </a:rPr>
              <a:t>Wesley.</a:t>
            </a:r>
            <a:endParaRPr lang="en-US" altLang="en-US" sz="1400" dirty="0">
              <a:latin typeface="Arial" charset="0"/>
              <a:cs typeface="Arial" charset="0"/>
            </a:endParaRPr>
          </a:p>
          <a:p>
            <a:pPr marL="533400" indent="-533400">
              <a:buFontTx/>
              <a:buNone/>
              <a:defRPr/>
            </a:pPr>
            <a:endParaRPr lang="en-US" sz="1400" dirty="0">
              <a:latin typeface="Arial" charset="0"/>
              <a:cs typeface="Arial" charset="0"/>
            </a:endParaRPr>
          </a:p>
          <a:p>
            <a:pPr marL="533400" indent="-533400" algn="just">
              <a:buFont typeface="Arial" charset="0"/>
              <a:buNone/>
              <a:defRPr/>
            </a:pPr>
            <a:r>
              <a:rPr lang="en-US" sz="1400" dirty="0" smtClean="0">
                <a:solidFill>
                  <a:schemeClr val="tx1">
                    <a:lumMod val="65000"/>
                    <a:lumOff val="35000"/>
                  </a:schemeClr>
                </a:solidFill>
                <a:latin typeface="Arial" charset="0"/>
                <a:cs typeface="Arial" charset="0"/>
              </a:rPr>
              <a:t>	These slides are provided for the ECE 250</a:t>
            </a:r>
            <a:r>
              <a:rPr lang="en-US" sz="1400" i="1" dirty="0" smtClean="0">
                <a:solidFill>
                  <a:schemeClr val="tx1">
                    <a:lumMod val="65000"/>
                    <a:lumOff val="35000"/>
                  </a:schemeClr>
                </a:solidFill>
                <a:latin typeface="Arial" charset="0"/>
                <a:cs typeface="Arial" charset="0"/>
              </a:rPr>
              <a:t> Algorithms and Data Structures</a:t>
            </a:r>
            <a:r>
              <a:rPr lang="en-US" sz="1400" dirty="0" smtClean="0">
                <a:solidFill>
                  <a:schemeClr val="tx1">
                    <a:lumMod val="65000"/>
                    <a:lumOff val="35000"/>
                  </a:schemeClr>
                </a:solidFill>
                <a:latin typeface="Arial" charset="0"/>
                <a:cs typeface="Arial" charset="0"/>
              </a:rPr>
              <a:t> course.  The material in it reflects Douglas W. Harder’s best judgment in light of the information available to him at the time of preparation.  Any reliance on these course slides by any party for any other purpose are the responsibility of such parties.  Douglas W. Harder accepts no responsibility for damages, if any, suffered by any party as a result of decisions made or actions based on these course slides for any other purpose than that for which it was intended.</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altLang="en-US" smtClean="0">
                <a:latin typeface="Arial" charset="0"/>
                <a:cs typeface="Arial" charset="0"/>
              </a:rPr>
              <a:t>Outline</a:t>
            </a:r>
          </a:p>
        </p:txBody>
      </p:sp>
      <p:sp>
        <p:nvSpPr>
          <p:cNvPr id="5123"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Chained hash tables require special memory allocation </a:t>
            </a:r>
          </a:p>
          <a:p>
            <a:pPr lvl="1"/>
            <a:r>
              <a:rPr lang="en-US" altLang="en-US" smtClean="0">
                <a:latin typeface="Arial" charset="0"/>
                <a:cs typeface="Arial" charset="0"/>
              </a:rPr>
              <a:t>Can we create a hash table without significant memory allocation?</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We will deal with collisions by storing collisions elsewhere</a:t>
            </a:r>
          </a:p>
          <a:p>
            <a:pPr lvl="1"/>
            <a:r>
              <a:rPr lang="en-US" altLang="en-US" smtClean="0">
                <a:latin typeface="Arial" charset="0"/>
                <a:cs typeface="Arial" charset="0"/>
              </a:rPr>
              <a:t>We will define an implicit rule which tells us where to look next</a:t>
            </a:r>
          </a:p>
        </p:txBody>
      </p:sp>
    </p:spTree>
    <p:extLst>
      <p:ext uri="{BB962C8B-B14F-4D97-AF65-F5344CB8AC3E}">
        <p14:creationId xmlns:p14="http://schemas.microsoft.com/office/powerpoint/2010/main" val="82534801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r>
              <a:rPr lang="en-US" altLang="en-US" smtClean="0">
                <a:latin typeface="Arial" charset="0"/>
                <a:cs typeface="Arial" charset="0"/>
              </a:rPr>
              <a:t>Background</a:t>
            </a:r>
          </a:p>
        </p:txBody>
      </p:sp>
      <p:sp>
        <p:nvSpPr>
          <p:cNvPr id="6147"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Explicitly storing references to the next object due to a collision requires memory</a:t>
            </a:r>
          </a:p>
          <a:p>
            <a:pPr lvl="1"/>
            <a:r>
              <a:rPr lang="en-US" altLang="en-US" smtClean="0">
                <a:latin typeface="Arial" charset="0"/>
                <a:cs typeface="Arial" charset="0"/>
              </a:rPr>
              <a:t>Linked lists require a pointer to the next node</a:t>
            </a:r>
          </a:p>
          <a:p>
            <a:pPr lvl="1"/>
            <a:r>
              <a:rPr lang="en-US" altLang="en-US" smtClean="0">
                <a:latin typeface="Arial" charset="0"/>
                <a:cs typeface="Arial" charset="0"/>
              </a:rPr>
              <a:t>Scatter tables require a pointer to the next cell</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We will implicit rules which dictate where to look next</a:t>
            </a:r>
          </a:p>
        </p:txBody>
      </p:sp>
    </p:spTree>
    <p:extLst>
      <p:ext uri="{BB962C8B-B14F-4D97-AF65-F5344CB8AC3E}">
        <p14:creationId xmlns:p14="http://schemas.microsoft.com/office/powerpoint/2010/main" val="153697293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r>
              <a:rPr lang="en-CA" altLang="en-US" smtClean="0">
                <a:latin typeface="Arial" charset="0"/>
                <a:cs typeface="Arial" charset="0"/>
              </a:rPr>
              <a:t>Open Addressing</a:t>
            </a:r>
          </a:p>
        </p:txBody>
      </p:sp>
      <p:sp>
        <p:nvSpPr>
          <p:cNvPr id="7171" name="Content Placeholder 2"/>
          <p:cNvSpPr>
            <a:spLocks noGrp="1"/>
          </p:cNvSpPr>
          <p:nvPr>
            <p:ph idx="1"/>
          </p:nvPr>
        </p:nvSpPr>
        <p:spPr/>
        <p:txBody>
          <a:bodyPr/>
          <a:lstStyle/>
          <a:p>
            <a:pPr>
              <a:buFont typeface="Arial" charset="0"/>
              <a:buNone/>
            </a:pPr>
            <a:r>
              <a:rPr lang="en-CA" altLang="en-US" smtClean="0">
                <a:latin typeface="Arial" charset="0"/>
                <a:cs typeface="Arial" charset="0"/>
              </a:rPr>
              <a:t>	Suppose an object hashes to bin 5</a:t>
            </a:r>
          </a:p>
          <a:p>
            <a:pPr lvl="1"/>
            <a:r>
              <a:rPr lang="en-CA" altLang="en-US" smtClean="0">
                <a:latin typeface="Arial" charset="0"/>
                <a:cs typeface="Arial" charset="0"/>
              </a:rPr>
              <a:t>If bin 5 is empty, we can copy the object into that entry </a:t>
            </a:r>
          </a:p>
        </p:txBody>
      </p:sp>
      <p:pic>
        <p:nvPicPr>
          <p:cNvPr id="7172" name="Picture 2" descr="C:\Users\dwharder\Desktop\b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6700" y="3068638"/>
            <a:ext cx="3530600" cy="719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803635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3" descr="C:\Users\dwharder\Desktop\b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6700" y="3068638"/>
            <a:ext cx="3530600" cy="719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5" name="Title 1"/>
          <p:cNvSpPr>
            <a:spLocks noGrp="1"/>
          </p:cNvSpPr>
          <p:nvPr>
            <p:ph type="title"/>
          </p:nvPr>
        </p:nvSpPr>
        <p:spPr/>
        <p:txBody>
          <a:bodyPr/>
          <a:lstStyle/>
          <a:p>
            <a:r>
              <a:rPr lang="en-CA" altLang="en-US" smtClean="0">
                <a:latin typeface="Arial" charset="0"/>
                <a:cs typeface="Arial" charset="0"/>
              </a:rPr>
              <a:t>Open Addressing</a:t>
            </a:r>
          </a:p>
        </p:txBody>
      </p:sp>
      <p:sp>
        <p:nvSpPr>
          <p:cNvPr id="8196" name="Content Placeholder 2"/>
          <p:cNvSpPr>
            <a:spLocks noGrp="1"/>
          </p:cNvSpPr>
          <p:nvPr>
            <p:ph idx="1"/>
          </p:nvPr>
        </p:nvSpPr>
        <p:spPr/>
        <p:txBody>
          <a:bodyPr/>
          <a:lstStyle/>
          <a:p>
            <a:pPr>
              <a:buFont typeface="Arial" charset="0"/>
              <a:buNone/>
            </a:pPr>
            <a:r>
              <a:rPr lang="en-CA" altLang="en-US" smtClean="0">
                <a:latin typeface="Arial" charset="0"/>
                <a:cs typeface="Arial" charset="0"/>
              </a:rPr>
              <a:t>	Suppose, however, another object hashes to bin 5</a:t>
            </a:r>
          </a:p>
          <a:p>
            <a:pPr lvl="1"/>
            <a:r>
              <a:rPr lang="en-CA" altLang="en-US" smtClean="0">
                <a:latin typeface="Arial" charset="0"/>
                <a:cs typeface="Arial" charset="0"/>
              </a:rPr>
              <a:t>Without a linked list, we cannot store the object in that bin </a:t>
            </a:r>
          </a:p>
        </p:txBody>
      </p:sp>
      <p:cxnSp>
        <p:nvCxnSpPr>
          <p:cNvPr id="5" name="Straight Connector 4"/>
          <p:cNvCxnSpPr/>
          <p:nvPr/>
        </p:nvCxnSpPr>
        <p:spPr>
          <a:xfrm rot="16200000" flipH="1">
            <a:off x="3898900" y="3294063"/>
            <a:ext cx="142875" cy="142875"/>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rot="5400000" flipH="1" flipV="1">
            <a:off x="3898900" y="3294063"/>
            <a:ext cx="142875" cy="142875"/>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539198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4" descr="C:\Users\dwharder\Desktop\b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6700" y="3068638"/>
            <a:ext cx="3530600" cy="719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19" name="Title 1"/>
          <p:cNvSpPr>
            <a:spLocks noGrp="1"/>
          </p:cNvSpPr>
          <p:nvPr>
            <p:ph type="title"/>
          </p:nvPr>
        </p:nvSpPr>
        <p:spPr/>
        <p:txBody>
          <a:bodyPr/>
          <a:lstStyle/>
          <a:p>
            <a:r>
              <a:rPr lang="en-CA" altLang="en-US" smtClean="0">
                <a:latin typeface="Arial" charset="0"/>
                <a:cs typeface="Arial" charset="0"/>
              </a:rPr>
              <a:t>Open Addressing</a:t>
            </a:r>
          </a:p>
        </p:txBody>
      </p:sp>
      <p:sp>
        <p:nvSpPr>
          <p:cNvPr id="9220" name="Content Placeholder 2"/>
          <p:cNvSpPr>
            <a:spLocks noGrp="1"/>
          </p:cNvSpPr>
          <p:nvPr>
            <p:ph idx="1"/>
          </p:nvPr>
        </p:nvSpPr>
        <p:spPr/>
        <p:txBody>
          <a:bodyPr/>
          <a:lstStyle/>
          <a:p>
            <a:pPr>
              <a:buFont typeface="Arial" charset="0"/>
              <a:buNone/>
            </a:pPr>
            <a:r>
              <a:rPr lang="en-CA" altLang="en-US" smtClean="0">
                <a:latin typeface="Arial" charset="0"/>
                <a:cs typeface="Arial" charset="0"/>
              </a:rPr>
              <a:t>	We could have a rule which says:</a:t>
            </a:r>
          </a:p>
          <a:p>
            <a:pPr lvl="1"/>
            <a:r>
              <a:rPr lang="en-CA" altLang="en-US" smtClean="0">
                <a:latin typeface="Arial" charset="0"/>
                <a:cs typeface="Arial" charset="0"/>
              </a:rPr>
              <a:t>Look in the next bin to see if it is occupied</a:t>
            </a:r>
          </a:p>
          <a:p>
            <a:pPr lvl="1"/>
            <a:r>
              <a:rPr lang="en-CA" altLang="en-US" smtClean="0">
                <a:latin typeface="Arial" charset="0"/>
                <a:cs typeface="Arial" charset="0"/>
              </a:rPr>
              <a:t>Such a rule is </a:t>
            </a:r>
            <a:r>
              <a:rPr lang="en-CA" altLang="en-US" i="1" smtClean="0">
                <a:latin typeface="Arial" charset="0"/>
                <a:cs typeface="Arial" charset="0"/>
              </a:rPr>
              <a:t>implicit—</a:t>
            </a:r>
            <a:r>
              <a:rPr lang="en-CA" altLang="en-US" smtClean="0">
                <a:latin typeface="Arial" charset="0"/>
                <a:cs typeface="Arial" charset="0"/>
              </a:rPr>
              <a:t>we do not follow an explicit link</a:t>
            </a:r>
            <a:endParaRPr lang="en-CA" altLang="en-US" i="1" smtClean="0">
              <a:latin typeface="Arial" charset="0"/>
              <a:cs typeface="Arial" charset="0"/>
            </a:endParaRPr>
          </a:p>
        </p:txBody>
      </p:sp>
    </p:spTree>
    <p:extLst>
      <p:ext uri="{BB962C8B-B14F-4D97-AF65-F5344CB8AC3E}">
        <p14:creationId xmlns:p14="http://schemas.microsoft.com/office/powerpoint/2010/main" val="352341280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5" descr="C:\Users\dwharder\Desktop\b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6700" y="3068638"/>
            <a:ext cx="3530600" cy="719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3" name="Title 1"/>
          <p:cNvSpPr>
            <a:spLocks noGrp="1"/>
          </p:cNvSpPr>
          <p:nvPr>
            <p:ph type="title"/>
          </p:nvPr>
        </p:nvSpPr>
        <p:spPr/>
        <p:txBody>
          <a:bodyPr/>
          <a:lstStyle/>
          <a:p>
            <a:r>
              <a:rPr lang="en-CA" altLang="en-US" smtClean="0">
                <a:latin typeface="Arial" charset="0"/>
                <a:cs typeface="Arial" charset="0"/>
              </a:rPr>
              <a:t>Open Addressing</a:t>
            </a:r>
          </a:p>
        </p:txBody>
      </p:sp>
      <p:sp>
        <p:nvSpPr>
          <p:cNvPr id="10244" name="Content Placeholder 2"/>
          <p:cNvSpPr>
            <a:spLocks noGrp="1"/>
          </p:cNvSpPr>
          <p:nvPr>
            <p:ph idx="1"/>
          </p:nvPr>
        </p:nvSpPr>
        <p:spPr/>
        <p:txBody>
          <a:bodyPr/>
          <a:lstStyle/>
          <a:p>
            <a:pPr>
              <a:buFont typeface="Arial" charset="0"/>
              <a:buNone/>
            </a:pPr>
            <a:r>
              <a:rPr lang="en-CA" altLang="en-US" smtClean="0">
                <a:latin typeface="Arial" charset="0"/>
                <a:cs typeface="Arial" charset="0"/>
              </a:rPr>
              <a:t>	The rule must be general enough to deal with the fact that the next cell could also be occupied</a:t>
            </a:r>
          </a:p>
          <a:p>
            <a:pPr lvl="1"/>
            <a:r>
              <a:rPr lang="en-CA" altLang="en-US" smtClean="0">
                <a:latin typeface="Arial" charset="0"/>
                <a:cs typeface="Arial" charset="0"/>
              </a:rPr>
              <a:t>For example, continue searching until the first empty bin is found</a:t>
            </a:r>
          </a:p>
          <a:p>
            <a:pPr lvl="1"/>
            <a:r>
              <a:rPr lang="en-CA" altLang="en-US" smtClean="0">
                <a:latin typeface="Arial" charset="0"/>
                <a:cs typeface="Arial" charset="0"/>
              </a:rPr>
              <a:t>The rule must be simple to follow—</a:t>
            </a:r>
            <a:r>
              <a:rPr lang="en-CA" altLang="en-US" i="1" smtClean="0">
                <a:latin typeface="Arial" charset="0"/>
                <a:cs typeface="Arial" charset="0"/>
              </a:rPr>
              <a:t>i</a:t>
            </a:r>
            <a:r>
              <a:rPr lang="en-CA" altLang="en-US" smtClean="0">
                <a:latin typeface="Arial" charset="0"/>
                <a:cs typeface="Arial" charset="0"/>
              </a:rPr>
              <a:t>.</a:t>
            </a:r>
            <a:r>
              <a:rPr lang="en-CA" altLang="en-US" i="1" smtClean="0">
                <a:latin typeface="Arial" charset="0"/>
                <a:cs typeface="Arial" charset="0"/>
              </a:rPr>
              <a:t>e</a:t>
            </a:r>
            <a:r>
              <a:rPr lang="en-CA" altLang="en-US" smtClean="0">
                <a:latin typeface="Arial" charset="0"/>
                <a:cs typeface="Arial" charset="0"/>
              </a:rPr>
              <a:t>., fast</a:t>
            </a:r>
          </a:p>
        </p:txBody>
      </p:sp>
      <p:cxnSp>
        <p:nvCxnSpPr>
          <p:cNvPr id="6" name="Straight Connector 5"/>
          <p:cNvCxnSpPr/>
          <p:nvPr/>
        </p:nvCxnSpPr>
        <p:spPr>
          <a:xfrm rot="16200000" flipH="1">
            <a:off x="3906045" y="3196431"/>
            <a:ext cx="144462" cy="142875"/>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rot="5400000" flipH="1" flipV="1">
            <a:off x="3906045" y="3196431"/>
            <a:ext cx="144462" cy="142875"/>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901735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C:\Users\dwharder\Desktop\b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6700" y="3068638"/>
            <a:ext cx="3530600" cy="719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67" name="Title 1"/>
          <p:cNvSpPr>
            <a:spLocks noGrp="1"/>
          </p:cNvSpPr>
          <p:nvPr>
            <p:ph type="title"/>
          </p:nvPr>
        </p:nvSpPr>
        <p:spPr/>
        <p:txBody>
          <a:bodyPr/>
          <a:lstStyle/>
          <a:p>
            <a:r>
              <a:rPr lang="en-CA" altLang="en-US" smtClean="0">
                <a:latin typeface="Arial" charset="0"/>
                <a:cs typeface="Arial" charset="0"/>
              </a:rPr>
              <a:t>Open Addressing</a:t>
            </a:r>
          </a:p>
        </p:txBody>
      </p:sp>
      <p:sp>
        <p:nvSpPr>
          <p:cNvPr id="11268" name="Content Placeholder 2"/>
          <p:cNvSpPr>
            <a:spLocks noGrp="1"/>
          </p:cNvSpPr>
          <p:nvPr>
            <p:ph idx="1"/>
          </p:nvPr>
        </p:nvSpPr>
        <p:spPr/>
        <p:txBody>
          <a:bodyPr/>
          <a:lstStyle/>
          <a:p>
            <a:pPr>
              <a:buFont typeface="Arial" charset="0"/>
              <a:buNone/>
            </a:pPr>
            <a:r>
              <a:rPr lang="en-CA" altLang="en-US" smtClean="0">
                <a:latin typeface="Arial" charset="0"/>
                <a:cs typeface="Arial" charset="0"/>
              </a:rPr>
              <a:t>	We could then store the object in the next location</a:t>
            </a:r>
          </a:p>
          <a:p>
            <a:pPr lvl="1"/>
            <a:r>
              <a:rPr lang="en-CA" altLang="en-US" smtClean="0">
                <a:latin typeface="Arial" charset="0"/>
                <a:cs typeface="Arial" charset="0"/>
              </a:rPr>
              <a:t>Problem:  we can only store as many objects as there are entries in the array:  the load factor </a:t>
            </a:r>
            <a:r>
              <a:rPr lang="en-CA" altLang="en-US" i="1" smtClean="0">
                <a:latin typeface="Symbol" pitchFamily="18" charset="2"/>
                <a:cs typeface="Arial" charset="0"/>
              </a:rPr>
              <a:t>l</a:t>
            </a:r>
            <a:r>
              <a:rPr lang="en-CA" altLang="en-US" smtClean="0">
                <a:latin typeface="Times New Roman" pitchFamily="18" charset="0"/>
                <a:cs typeface="Times New Roman" pitchFamily="18" charset="0"/>
              </a:rPr>
              <a:t> ≤ 1</a:t>
            </a:r>
            <a:endParaRPr lang="en-CA" altLang="en-US" i="1" smtClean="0">
              <a:latin typeface="Times New Roman" pitchFamily="18" charset="0"/>
              <a:cs typeface="Times New Roman" pitchFamily="18" charset="0"/>
            </a:endParaRPr>
          </a:p>
        </p:txBody>
      </p:sp>
    </p:spTree>
    <p:extLst>
      <p:ext uri="{BB962C8B-B14F-4D97-AF65-F5344CB8AC3E}">
        <p14:creationId xmlns:p14="http://schemas.microsoft.com/office/powerpoint/2010/main" val="25219097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p:txBody>
          <a:bodyPr/>
          <a:lstStyle/>
          <a:p>
            <a:r>
              <a:rPr lang="en-CA" altLang="en-US" smtClean="0">
                <a:latin typeface="Arial" charset="0"/>
                <a:cs typeface="Arial" charset="0"/>
              </a:rPr>
              <a:t>Open Addressing</a:t>
            </a:r>
          </a:p>
        </p:txBody>
      </p:sp>
      <p:sp>
        <p:nvSpPr>
          <p:cNvPr id="12291" name="Content Placeholder 2"/>
          <p:cNvSpPr>
            <a:spLocks noGrp="1"/>
          </p:cNvSpPr>
          <p:nvPr>
            <p:ph idx="1"/>
          </p:nvPr>
        </p:nvSpPr>
        <p:spPr/>
        <p:txBody>
          <a:bodyPr/>
          <a:lstStyle/>
          <a:p>
            <a:pPr>
              <a:buFont typeface="Arial" charset="0"/>
              <a:buNone/>
            </a:pPr>
            <a:r>
              <a:rPr lang="en-CA" altLang="en-US" smtClean="0">
                <a:latin typeface="Arial" charset="0"/>
                <a:cs typeface="Arial" charset="0"/>
              </a:rPr>
              <a:t>	Of course, whatever rule we use in placing an object must also be used when searching for or removing objects</a:t>
            </a:r>
          </a:p>
        </p:txBody>
      </p:sp>
      <p:pic>
        <p:nvPicPr>
          <p:cNvPr id="12292" name="Picture 2" descr="C:\Users\dwharder\Desktop\bx.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6700" y="3068638"/>
            <a:ext cx="3530600" cy="719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81382586"/>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15491</TotalTime>
  <Words>35</Words>
  <Application>Microsoft Office PowerPoint</Application>
  <PresentationFormat>On-screen Show (4:3)</PresentationFormat>
  <Paragraphs>70</Paragraphs>
  <Slides>13</Slides>
  <Notes>13</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Custom Design</vt:lpstr>
      <vt:lpstr>PowerPoint Presentation</vt:lpstr>
      <vt:lpstr>Outline</vt:lpstr>
      <vt:lpstr>Background</vt:lpstr>
      <vt:lpstr>Open Addressing</vt:lpstr>
      <vt:lpstr>Open Addressing</vt:lpstr>
      <vt:lpstr>Open Addressing</vt:lpstr>
      <vt:lpstr>Open Addressing</vt:lpstr>
      <vt:lpstr>Open Addressing</vt:lpstr>
      <vt:lpstr>Open Addressing</vt:lpstr>
      <vt:lpstr>Open Addressing</vt:lpstr>
      <vt:lpstr>Open Addressing</vt:lpstr>
      <vt:lpstr>Summary</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ECE 250 Algorithms and Data Structures</dc:title>
  <dc:creator>dwharder</dc:creator>
  <cp:lastModifiedBy>Douglas Wilhelm Harder</cp:lastModifiedBy>
  <cp:revision>1157</cp:revision>
  <dcterms:created xsi:type="dcterms:W3CDTF">2009-09-11T23:00:44Z</dcterms:created>
  <dcterms:modified xsi:type="dcterms:W3CDTF">2014-03-05T12:48:59Z</dcterms:modified>
</cp:coreProperties>
</file>

<file path=docProps/thumbnail.jpeg>
</file>